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Lato"/>
      <p:regular r:id="rId19"/>
      <p:bold r:id="rId20"/>
      <p:italic r:id="rId21"/>
      <p:boldItalic r:id="rId22"/>
    </p:embeddedFont>
    <p:embeddedFont>
      <p:font typeface="Tahoma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7.xml"/><Relationship Id="rId22" Type="http://schemas.openxmlformats.org/officeDocument/2006/relationships/font" Target="fonts/Lato-boldItalic.fntdata"/><Relationship Id="rId10" Type="http://schemas.openxmlformats.org/officeDocument/2006/relationships/slide" Target="slides/slide6.xml"/><Relationship Id="rId21" Type="http://schemas.openxmlformats.org/officeDocument/2006/relationships/font" Target="fonts/Lato-italic.fntdata"/><Relationship Id="rId13" Type="http://schemas.openxmlformats.org/officeDocument/2006/relationships/slide" Target="slides/slide9.xml"/><Relationship Id="rId24" Type="http://schemas.openxmlformats.org/officeDocument/2006/relationships/font" Target="fonts/Tahoma-bold.fntdata"/><Relationship Id="rId12" Type="http://schemas.openxmlformats.org/officeDocument/2006/relationships/slide" Target="slides/slide8.xml"/><Relationship Id="rId23" Type="http://schemas.openxmlformats.org/officeDocument/2006/relationships/font" Target="fonts/Tahoma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Lato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Slajd tytułow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ytuł i tekst pionow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ytuł pionowy i teks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ytuł i zawartość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Nagłówek sekcji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wa elementy zawartości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Porównani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ylko tytuł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Pust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Zawartość z podpisem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Obraz z podpisem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lidebean.com/blog/startups/pitch-deck-presentation-complete-guid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889170" y="2488984"/>
            <a:ext cx="64137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Pitch</a:t>
            </a:r>
            <a:r>
              <a:rPr i="0" lang="en-US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Deck</a:t>
            </a:r>
            <a:r>
              <a:rPr b="1" i="0" lang="en-US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i="0" lang="en-US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template*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2889170" y="3319971"/>
            <a:ext cx="64137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0" lang="en-US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cover slide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4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2889175" y="4580026"/>
            <a:ext cx="6413700" cy="11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* Please keep in mind that we do not expect you to submit a version of this presentation. Rather, this template should simply navigate you through our expectations and provide you with information on what we consider crucial when assessing  a project.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latin typeface="Lato"/>
                <a:ea typeface="Lato"/>
                <a:cs typeface="Lato"/>
                <a:sym typeface="Lato"/>
              </a:rPr>
              <a:t>T</a:t>
            </a:r>
            <a:r>
              <a:rPr lang="en-US" sz="2400">
                <a:latin typeface="Lato"/>
                <a:ea typeface="Lato"/>
                <a:cs typeface="Lato"/>
                <a:sym typeface="Lato"/>
              </a:rPr>
              <a:t>eam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rPr>
              <a:t>Describe your team’s experience, including:</a:t>
            </a:r>
          </a:p>
          <a:p>
            <a:pPr indent="-69850" lvl="0" mar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i="1" sz="18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Lato"/>
            </a:pPr>
            <a:r>
              <a:rPr lang="en-US" sz="18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rPr>
              <a:t>Detailed information about team members, their roles and previous experience.</a:t>
            </a: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rPr>
              <a:t>If applicable:</a:t>
            </a: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Lato"/>
            </a:pPr>
            <a:r>
              <a:rPr i="1" lang="en-US" sz="18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rPr>
              <a:t>A list of scientific publications (especially those directly related to the submitted project)</a:t>
            </a: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Lato"/>
            </a:pPr>
            <a:r>
              <a:rPr i="1" lang="en-US" sz="18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rPr>
              <a:t>A list of conference presentations</a:t>
            </a: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Lato"/>
            </a:pPr>
            <a:r>
              <a:rPr i="1" lang="en-US" sz="18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rPr>
              <a:t>Experience in, startup and/or R&amp;D projects and in commercial activities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Lato"/>
                <a:ea typeface="Lato"/>
                <a:cs typeface="Lato"/>
                <a:sym typeface="Lato"/>
              </a:rPr>
              <a:t>Project development stage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Describe the current phase of project development, including:</a:t>
            </a: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buClr>
                <a:srgbClr val="B7B7B7"/>
              </a:buClr>
              <a:buSzPct val="100000"/>
              <a:buFont typeface="Lato"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the stage and type of R&amp;D work (if there’s any) already done and currently being done in the project </a:t>
            </a: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buClr>
                <a:srgbClr val="B7B7B7"/>
              </a:buClr>
              <a:buSzPct val="100000"/>
              <a:buFont typeface="Lato"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current results, especially those supporting your claims</a:t>
            </a: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buClr>
                <a:srgbClr val="B7B7B7"/>
              </a:buClr>
              <a:buSzPct val="100000"/>
              <a:buFont typeface="Lato"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Presentations/published information about this project</a:t>
            </a: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buClr>
                <a:srgbClr val="B7B7B7"/>
              </a:buClr>
              <a:buSzPct val="100000"/>
              <a:buFont typeface="Lato"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Describe all further work required for verification or commercialisation</a:t>
            </a:r>
          </a:p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i="1" sz="1800">
              <a:solidFill>
                <a:srgbClr val="B7B7B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i="1" sz="1800">
              <a:solidFill>
                <a:srgbClr val="B7B7B7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i="1" sz="1800">
              <a:solidFill>
                <a:srgbClr val="B7B7B7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Lato"/>
                <a:ea typeface="Lato"/>
                <a:cs typeface="Lato"/>
                <a:sym typeface="Lato"/>
              </a:rPr>
              <a:t>Intellectual property / patents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Describe all relevant details related to the intellectual property rights, including ownership and form of introduction to any future company.</a:t>
            </a: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i="1" sz="18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latin typeface="Lato"/>
                <a:ea typeface="Lato"/>
                <a:cs typeface="Lato"/>
                <a:sym typeface="Lato"/>
              </a:rPr>
              <a:t>Financing 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Revenue sources and investment needs</a:t>
            </a:r>
          </a:p>
          <a:p>
            <a:pPr indent="-69850" lvl="0" mar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Describe all relevant revenue sources of the project and the magnitude of investment needs (with details on expenditures)</a:t>
            </a:r>
          </a:p>
          <a:p>
            <a:pPr indent="-6985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i="1" sz="1800">
              <a:solidFill>
                <a:srgbClr val="B7B7B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Prior financing of the project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Describe all previous financial investment into the project (if any). Add information whether the project has been realised in cooperation with academia, scientific institutes or with commercial entities.</a:t>
            </a:r>
          </a:p>
          <a:p>
            <a:pPr indent="-6985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i="1" sz="1800">
              <a:solidFill>
                <a:srgbClr val="B7B7B7"/>
              </a:solidFill>
              <a:latin typeface="Lato"/>
              <a:ea typeface="Lato"/>
              <a:cs typeface="Lato"/>
              <a:sym typeface="Lato"/>
            </a:endParaRPr>
          </a:p>
          <a:p>
            <a:pPr indent="-6985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Investment proposition</a:t>
            </a:r>
          </a:p>
          <a:p>
            <a:pPr indent="-69850" lvl="0" mar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Describe your investment needs &amp; requirements.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i="0" lang="en-US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General recommendations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651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ato"/>
              <a:buChar char="•"/>
            </a:pPr>
            <a:r>
              <a:rPr i="0" lang="en-US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Feel free to add more slides if it helps to show your product better</a:t>
            </a:r>
          </a:p>
          <a:p>
            <a:pPr indent="-1651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ato"/>
              <a:buChar char="•"/>
            </a:pPr>
            <a:r>
              <a:rPr i="0" lang="en-US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Feel free to add pictures, photos and diagrams</a:t>
            </a:r>
          </a:p>
          <a:p>
            <a:pPr indent="-1651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ato"/>
              <a:buChar char="•"/>
            </a:pPr>
            <a:r>
              <a:rPr i="0" lang="en-US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Google for good examples of pitch decks which were used by successful startups as AirBnB etc.</a:t>
            </a:r>
          </a:p>
          <a:p>
            <a:pPr indent="-1651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ato"/>
              <a:buChar char="•"/>
            </a:pPr>
            <a:r>
              <a:rPr lang="en-US" sz="18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https://slidebean.com/blog/startups/pitch-deck-presentation-complete-guide</a:t>
            </a:r>
            <a:r>
              <a:rPr lang="en-US" sz="1800"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Content 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Contact details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Problem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Solution/Product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Market size/Target groups (clients)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Application to the market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Business model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Why now?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Competition/</a:t>
            </a:r>
            <a:r>
              <a:rPr lang="en-US" sz="1800">
                <a:latin typeface="Lato"/>
                <a:ea typeface="Lato"/>
                <a:cs typeface="Lato"/>
                <a:sym typeface="Lato"/>
              </a:rPr>
              <a:t>Competitive Advantage 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Team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Project development stage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Intellectual property / patents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Tahoma"/>
              <a:buAutoNum type="arabicPeriod"/>
            </a:pPr>
            <a:r>
              <a:rPr lang="en-US" sz="1800">
                <a:latin typeface="Tahoma"/>
                <a:ea typeface="Tahoma"/>
                <a:cs typeface="Tahoma"/>
                <a:sym typeface="Tahoma"/>
              </a:rPr>
              <a:t>Financing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Lato"/>
                <a:ea typeface="Lato"/>
                <a:cs typeface="Lato"/>
                <a:sym typeface="Lato"/>
              </a:rPr>
              <a:t>Contact details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rPr>
              <a:t>Insert the name and surname of the person or the name of the company submitting the project proposal. </a:t>
            </a:r>
            <a:br>
              <a:rPr i="1" lang="en-US" sz="18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i="1" lang="en-US" sz="18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rPr>
              <a:t>Don’t forget about contact details to the  person responsible  (email, phone, mailing address and his/her role in the project).</a:t>
            </a: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i="1" sz="11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i="0" lang="en-US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Problem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800" u="none" cap="none" strike="noStrike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What is the problem you are going to solve?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800" u="none" cap="none" strike="noStrike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How </a:t>
            </a:r>
            <a:r>
              <a:rPr i="1" lang="en-US" sz="18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has</a:t>
            </a:r>
            <a:r>
              <a:rPr i="1" lang="en-US" sz="1800" u="none" cap="none" strike="noStrike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 it </a:t>
            </a:r>
            <a:r>
              <a:rPr i="1" lang="en-US" sz="18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been </a:t>
            </a:r>
            <a:r>
              <a:rPr i="1" lang="en-US" sz="1800" u="none" cap="none" strike="noStrike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solved till this time?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800" u="none" cap="none" strike="noStrike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rPr>
              <a:t>Provide the statistical data to support your statements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i="0" lang="en-US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Solution</a:t>
            </a:r>
            <a:r>
              <a:rPr lang="en-US" sz="2400">
                <a:latin typeface="Lato"/>
                <a:ea typeface="Lato"/>
                <a:cs typeface="Lato"/>
                <a:sym typeface="Lato"/>
              </a:rPr>
              <a:t> - your technology or product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985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Description of the project (technology/product) (max 250 symbols)</a:t>
            </a:r>
          </a:p>
          <a:p>
            <a:pPr indent="-69850" lvl="0" mar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Describe the characteristics of the technical/technological, organisational or concept solution which would be economically viable.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i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latin typeface="Lato"/>
                <a:ea typeface="Lato"/>
                <a:cs typeface="Lato"/>
                <a:sym typeface="Lato"/>
              </a:rPr>
              <a:t>Market size/ </a:t>
            </a:r>
            <a:r>
              <a:rPr lang="en-US" sz="2400">
                <a:latin typeface="Lato"/>
                <a:ea typeface="Lato"/>
                <a:cs typeface="Lato"/>
                <a:sym typeface="Lato"/>
              </a:rPr>
              <a:t>Target groups 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Target groups and market description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Describe the market for your product/service and target groups, including the problem to which your idea introduces an added value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i="1" sz="1800">
              <a:solidFill>
                <a:srgbClr val="B7B7B7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latin typeface="Lato"/>
                <a:ea typeface="Lato"/>
                <a:cs typeface="Lato"/>
                <a:sym typeface="Lato"/>
              </a:rPr>
              <a:t>Timing: why now?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Tell us why this is the right time to introduce your solution 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B7B7B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i="0" lang="en-US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Business model 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800" u="none" cap="none" strike="noStrike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What are the sources of revenue or how are you going to make money?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latin typeface="Lato"/>
                <a:ea typeface="Lato"/>
                <a:cs typeface="Lato"/>
                <a:sym typeface="Lato"/>
              </a:rPr>
              <a:t>Competition/Competetive Advantage 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Who are your competitors? What are your </a:t>
            </a:r>
            <a:r>
              <a:rPr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advantages over them? 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i="1" lang="en-US" sz="1800">
                <a:solidFill>
                  <a:srgbClr val="B7B7B7"/>
                </a:solidFill>
                <a:latin typeface="Lato"/>
                <a:ea typeface="Lato"/>
                <a:cs typeface="Lato"/>
                <a:sym typeface="Lato"/>
              </a:rPr>
              <a:t>Describe key advantages of your solution, with comparison to competing products or technologies.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i="1" sz="18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i="1" sz="18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i="1" sz="18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i="1" sz="1800">
              <a:solidFill>
                <a:srgbClr val="7F7F7F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